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69" r:id="rId6"/>
    <p:sldId id="270" r:id="rId7"/>
    <p:sldId id="259" r:id="rId8"/>
    <p:sldId id="260" r:id="rId9"/>
    <p:sldId id="262" r:id="rId10"/>
    <p:sldId id="263" r:id="rId11"/>
    <p:sldId id="264" r:id="rId12"/>
    <p:sldId id="261" r:id="rId13"/>
    <p:sldId id="265" r:id="rId14"/>
    <p:sldId id="266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01/03/2016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01/03/2016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01/03/2016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t>01/03/2016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t>01/03/2016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01/03/2016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01/03/2016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A847CFC-816F-41D0-AAC0-9BF4FEBC753E}" type="datetimeFigureOut">
              <a:rPr lang="es-ES" smtClean="0"/>
              <a:t>01/03/2016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01/03/2016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75656" y="1844824"/>
            <a:ext cx="6477000" cy="1828800"/>
          </a:xfrm>
        </p:spPr>
        <p:txBody>
          <a:bodyPr/>
          <a:lstStyle/>
          <a:p>
            <a:r>
              <a:rPr lang="en-US" dirty="0" err="1" smtClean="0"/>
              <a:t>Comportamiento</a:t>
            </a:r>
            <a:r>
              <a:rPr lang="en-US" dirty="0" smtClean="0"/>
              <a:t> del </a:t>
            </a:r>
            <a:r>
              <a:rPr lang="en-US" dirty="0" err="1" smtClean="0"/>
              <a:t>productor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Introducción</a:t>
            </a:r>
            <a:r>
              <a:rPr lang="en-US" dirty="0" smtClean="0"/>
              <a:t> a la </a:t>
            </a:r>
            <a:r>
              <a:rPr lang="en-US" dirty="0" err="1" smtClean="0"/>
              <a:t>Economía</a:t>
            </a:r>
            <a:r>
              <a:rPr lang="en-US" dirty="0" smtClean="0"/>
              <a:t>. UCM.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2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Cuantos</a:t>
            </a:r>
            <a:r>
              <a:rPr lang="en-US" dirty="0" smtClean="0"/>
              <a:t> </a:t>
            </a:r>
            <a:r>
              <a:rPr lang="en-US" dirty="0" err="1" smtClean="0"/>
              <a:t>trabajadores</a:t>
            </a:r>
            <a:r>
              <a:rPr lang="en-US" dirty="0" smtClean="0"/>
              <a:t> </a:t>
            </a:r>
            <a:r>
              <a:rPr lang="en-US" dirty="0" err="1" smtClean="0"/>
              <a:t>contrataremos</a:t>
            </a:r>
            <a:r>
              <a:rPr lang="en-US" dirty="0" smtClean="0"/>
              <a:t>?</a:t>
            </a:r>
            <a:endParaRPr lang="en-U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763688" y="1916832"/>
            <a:ext cx="0" cy="33843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763688" y="5373216"/>
            <a:ext cx="597666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2411760" y="2276872"/>
            <a:ext cx="3960440" cy="252028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1763688" y="3717032"/>
            <a:ext cx="5256584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6876256" y="31409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16" name="15 Marcador de contenido"/>
          <p:cNvSpPr txBox="1">
            <a:spLocks noGrp="1"/>
          </p:cNvSpPr>
          <p:nvPr>
            <p:ph sz="quarter" idx="1"/>
          </p:nvPr>
        </p:nvSpPr>
        <p:spPr>
          <a:xfrm>
            <a:off x="6517304" y="4653136"/>
            <a:ext cx="165509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 smtClean="0"/>
              <a:t>P*PMN</a:t>
            </a:r>
            <a:endParaRPr lang="en-U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1331640" y="176352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6516216" y="537321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Numero</a:t>
            </a:r>
            <a:r>
              <a:rPr lang="en-US" dirty="0" smtClean="0"/>
              <a:t> de </a:t>
            </a:r>
            <a:r>
              <a:rPr lang="en-US" dirty="0" err="1" smtClean="0"/>
              <a:t>trabajadores</a:t>
            </a:r>
            <a:endParaRPr lang="en-US" dirty="0"/>
          </a:p>
        </p:txBody>
      </p:sp>
      <p:cxnSp>
        <p:nvCxnSpPr>
          <p:cNvPr id="21" name="20 Conector recto"/>
          <p:cNvCxnSpPr/>
          <p:nvPr/>
        </p:nvCxnSpPr>
        <p:spPr>
          <a:xfrm>
            <a:off x="4644008" y="3717032"/>
            <a:ext cx="0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5069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Cuánto</a:t>
            </a:r>
            <a:r>
              <a:rPr lang="en-US" dirty="0" smtClean="0"/>
              <a:t> capital </a:t>
            </a:r>
            <a:r>
              <a:rPr lang="en-US" dirty="0" err="1" smtClean="0"/>
              <a:t>debemos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?</a:t>
            </a:r>
            <a:endParaRPr lang="en-U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763688" y="1916832"/>
            <a:ext cx="0" cy="33843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763688" y="5373216"/>
            <a:ext cx="597666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2411760" y="2276872"/>
            <a:ext cx="3960440" cy="252028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1763688" y="3717032"/>
            <a:ext cx="5256584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6876256" y="31409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16" name="15 Marcador de contenido"/>
          <p:cNvSpPr txBox="1">
            <a:spLocks noGrp="1"/>
          </p:cNvSpPr>
          <p:nvPr>
            <p:ph sz="quarter" idx="1"/>
          </p:nvPr>
        </p:nvSpPr>
        <p:spPr>
          <a:xfrm>
            <a:off x="6517304" y="4653136"/>
            <a:ext cx="165509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 smtClean="0"/>
              <a:t>P*PMK</a:t>
            </a:r>
            <a:endParaRPr lang="en-U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1331640" y="176352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6516216" y="537321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Unidades</a:t>
            </a:r>
            <a:r>
              <a:rPr lang="en-US" dirty="0" smtClean="0"/>
              <a:t> de capital</a:t>
            </a:r>
            <a:endParaRPr lang="en-US" dirty="0"/>
          </a:p>
        </p:txBody>
      </p:sp>
      <p:cxnSp>
        <p:nvCxnSpPr>
          <p:cNvPr id="21" name="20 Conector recto"/>
          <p:cNvCxnSpPr/>
          <p:nvPr/>
        </p:nvCxnSpPr>
        <p:spPr>
          <a:xfrm>
            <a:off x="4644008" y="3717032"/>
            <a:ext cx="0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3745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Condición</a:t>
            </a:r>
            <a:r>
              <a:rPr lang="en-US" dirty="0" smtClean="0"/>
              <a:t> de </a:t>
            </a:r>
            <a:r>
              <a:rPr lang="en-US" dirty="0" err="1" smtClean="0"/>
              <a:t>coste</a:t>
            </a:r>
            <a:r>
              <a:rPr lang="en-US" dirty="0" smtClean="0"/>
              <a:t> </a:t>
            </a:r>
            <a:r>
              <a:rPr lang="en-US" dirty="0" err="1" smtClean="0"/>
              <a:t>mínimo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Marcador de contenido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La </a:t>
                </a:r>
                <a:r>
                  <a:rPr lang="en-US" dirty="0" err="1" smtClean="0"/>
                  <a:t>última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unidad</a:t>
                </a:r>
                <a:r>
                  <a:rPr lang="en-US" dirty="0" smtClean="0"/>
                  <a:t> de </a:t>
                </a:r>
                <a:r>
                  <a:rPr lang="en-US" dirty="0" err="1" smtClean="0"/>
                  <a:t>recursos</a:t>
                </a:r>
                <a:r>
                  <a:rPr lang="en-US" dirty="0" smtClean="0"/>
                  <a:t> que </a:t>
                </a:r>
                <a:r>
                  <a:rPr lang="en-US" dirty="0" err="1" smtClean="0"/>
                  <a:t>contrataremos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aquella</a:t>
                </a:r>
                <a:r>
                  <a:rPr lang="en-US" dirty="0" smtClean="0"/>
                  <a:t> para la que se </a:t>
                </a:r>
                <a:r>
                  <a:rPr lang="en-US" dirty="0" err="1" smtClean="0"/>
                  <a:t>cumple</a:t>
                </a:r>
                <a:r>
                  <a:rPr lang="en-US" dirty="0" smtClean="0"/>
                  <a:t>:</a:t>
                </a:r>
              </a:p>
              <a:p>
                <a:r>
                  <a:rPr lang="en-US" b="1" dirty="0" smtClean="0"/>
                  <a:t>P*PML =w</a:t>
                </a:r>
                <a:endParaRPr lang="en-US" b="1" dirty="0"/>
              </a:p>
              <a:p>
                <a:r>
                  <a:rPr lang="en-US" b="1" dirty="0" smtClean="0"/>
                  <a:t>P*PMK =c</a:t>
                </a:r>
              </a:p>
              <a:p>
                <a:pPr marL="0" indent="0" algn="ctr">
                  <a:buNone/>
                </a:pPr>
                <a:r>
                  <a:rPr lang="en-US" b="1" dirty="0" smtClean="0"/>
                  <a:t>Ó:</a:t>
                </a:r>
                <a:endParaRPr lang="en-US" b="1" dirty="0" smtClean="0"/>
              </a:p>
              <a:p>
                <a:pPr marL="0" indent="0" algn="ctr">
                  <a:buNone/>
                </a:pPr>
                <a:endParaRPr lang="en-US" b="1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ES" b="1" i="1" smtClean="0">
                            <a:latin typeface="Cambria Math"/>
                          </a:rPr>
                          <m:t>𝑷𝑴𝑵</m:t>
                        </m:r>
                      </m:num>
                      <m:den>
                        <m:r>
                          <a:rPr lang="es-ES" b="1" i="1" smtClean="0">
                            <a:latin typeface="Cambria Math"/>
                          </a:rPr>
                          <m:t>𝒘</m:t>
                        </m:r>
                      </m:den>
                    </m:f>
                    <m:r>
                      <a:rPr lang="es-ES" b="1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s-ES" b="1" i="1" smtClean="0">
                            <a:latin typeface="Cambria Math"/>
                          </a:rPr>
                          <m:t>𝑷</m:t>
                        </m:r>
                        <m:r>
                          <a:rPr lang="es-ES" b="1" i="1">
                            <a:latin typeface="Cambria Math"/>
                          </a:rPr>
                          <m:t>𝑴</m:t>
                        </m:r>
                        <m:r>
                          <a:rPr lang="es-ES" b="1" i="1" smtClean="0">
                            <a:latin typeface="Cambria Math"/>
                          </a:rPr>
                          <m:t>𝑲</m:t>
                        </m:r>
                      </m:num>
                      <m:den>
                        <m:r>
                          <a:rPr lang="es-ES" b="1" i="1" smtClean="0">
                            <a:latin typeface="Cambria Math"/>
                          </a:rPr>
                          <m:t>𝒄</m:t>
                        </m:r>
                      </m:den>
                    </m:f>
                  </m:oMath>
                </a14:m>
                <a:endParaRPr lang="en-US" b="1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449" t="-1357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2522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Interpretación</a:t>
            </a:r>
            <a:r>
              <a:rPr lang="en-US" dirty="0" smtClean="0"/>
              <a:t> de la </a:t>
            </a:r>
            <a:r>
              <a:rPr lang="en-US" dirty="0" err="1" smtClean="0"/>
              <a:t>condición</a:t>
            </a:r>
            <a:r>
              <a:rPr lang="en-US" dirty="0" smtClean="0"/>
              <a:t> de </a:t>
            </a:r>
            <a:r>
              <a:rPr lang="en-US" dirty="0" err="1" smtClean="0"/>
              <a:t>coste</a:t>
            </a:r>
            <a:r>
              <a:rPr lang="en-US" dirty="0" smtClean="0"/>
              <a:t> </a:t>
            </a:r>
            <a:r>
              <a:rPr lang="en-US" dirty="0" err="1" smtClean="0"/>
              <a:t>mínimo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US" dirty="0" smtClean="0"/>
                  <a:t>Imaginemos que no se </a:t>
                </a:r>
                <a:r>
                  <a:rPr lang="en-US" dirty="0" err="1" smtClean="0"/>
                  <a:t>cumpliese</a:t>
                </a:r>
                <a:r>
                  <a:rPr lang="en-US" dirty="0" smtClean="0"/>
                  <a:t>. </a:t>
                </a:r>
                <a:r>
                  <a:rPr lang="en-US" dirty="0" err="1" smtClean="0"/>
                  <a:t>Por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ejemplo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supongamos</a:t>
                </a:r>
                <a:r>
                  <a:rPr lang="en-US" dirty="0" smtClean="0"/>
                  <a:t> que:</a:t>
                </a:r>
              </a:p>
              <a:p>
                <a:endParaRPr lang="en-US" b="1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ES" b="1" i="1" smtClean="0">
                              <a:latin typeface="Cambria Math"/>
                            </a:rPr>
                            <m:t>𝑷</m:t>
                          </m:r>
                          <m:r>
                            <a:rPr lang="es-ES" b="1" i="1">
                              <a:latin typeface="Cambria Math"/>
                            </a:rPr>
                            <m:t>𝑴𝑵</m:t>
                          </m:r>
                        </m:num>
                        <m:den>
                          <m:r>
                            <a:rPr lang="es-ES" b="1" i="1">
                              <a:latin typeface="Cambria Math"/>
                            </a:rPr>
                            <m:t>𝒘</m:t>
                          </m:r>
                        </m:den>
                      </m:f>
                      <m:r>
                        <a:rPr lang="es-ES" b="1" i="1" smtClean="0">
                          <a:latin typeface="Cambria Math"/>
                        </a:rPr>
                        <m:t>&gt;</m:t>
                      </m:r>
                      <m:f>
                        <m:fPr>
                          <m:ctrlPr>
                            <a:rPr lang="en-US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ES" b="1" i="1">
                              <a:latin typeface="Cambria Math"/>
                            </a:rPr>
                            <m:t>𝑷</m:t>
                          </m:r>
                          <m:r>
                            <a:rPr lang="es-ES" b="1" i="1" smtClean="0">
                              <a:latin typeface="Cambria Math"/>
                            </a:rPr>
                            <m:t>𝑴</m:t>
                          </m:r>
                          <m:r>
                            <a:rPr lang="es-ES" b="1" i="1">
                              <a:latin typeface="Cambria Math"/>
                            </a:rPr>
                            <m:t>𝑲</m:t>
                          </m:r>
                        </m:num>
                        <m:den>
                          <m:r>
                            <a:rPr lang="es-ES" b="1" i="1">
                              <a:latin typeface="Cambria Math"/>
                            </a:rPr>
                            <m:t>𝒄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El </a:t>
                </a:r>
                <a:r>
                  <a:rPr lang="en-US" dirty="0" err="1" smtClean="0"/>
                  <a:t>último</a:t>
                </a:r>
                <a:r>
                  <a:rPr lang="en-US" dirty="0" smtClean="0"/>
                  <a:t> euro </a:t>
                </a:r>
                <a:r>
                  <a:rPr lang="en-US" dirty="0" err="1" smtClean="0"/>
                  <a:t>gastado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en</a:t>
                </a:r>
                <a:r>
                  <a:rPr lang="en-US" dirty="0" smtClean="0"/>
                  <a:t> factor </a:t>
                </a:r>
                <a:r>
                  <a:rPr lang="en-US" dirty="0" err="1" smtClean="0"/>
                  <a:t>trabajo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nos</a:t>
                </a:r>
                <a:r>
                  <a:rPr lang="en-US" dirty="0" smtClean="0"/>
                  <a:t> da </a:t>
                </a:r>
                <a:r>
                  <a:rPr lang="en-US" dirty="0" err="1" smtClean="0"/>
                  <a:t>más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producción</a:t>
                </a:r>
                <a:r>
                  <a:rPr lang="en-US" dirty="0" smtClean="0"/>
                  <a:t> que el </a:t>
                </a:r>
                <a:r>
                  <a:rPr lang="en-US" dirty="0" err="1" smtClean="0"/>
                  <a:t>último</a:t>
                </a:r>
                <a:r>
                  <a:rPr lang="en-US" dirty="0" smtClean="0"/>
                  <a:t> euro </a:t>
                </a:r>
                <a:r>
                  <a:rPr lang="en-US" dirty="0" err="1" smtClean="0"/>
                  <a:t>gastado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en</a:t>
                </a:r>
                <a:r>
                  <a:rPr lang="en-US" dirty="0" smtClean="0"/>
                  <a:t> capital</a:t>
                </a:r>
                <a:r>
                  <a:rPr lang="en-US" dirty="0"/>
                  <a:t>.</a:t>
                </a:r>
                <a:r>
                  <a:rPr lang="en-US" dirty="0" smtClean="0"/>
                  <a:t> </a:t>
                </a:r>
                <a:endParaRPr lang="en-US" dirty="0"/>
              </a:p>
              <a:p>
                <a:r>
                  <a:rPr lang="en-US" dirty="0" err="1" smtClean="0"/>
                  <a:t>Deberíamos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reducir</a:t>
                </a:r>
                <a:r>
                  <a:rPr lang="en-US" dirty="0" smtClean="0"/>
                  <a:t> capital y </a:t>
                </a:r>
                <a:r>
                  <a:rPr lang="en-US" dirty="0" err="1" smtClean="0"/>
                  <a:t>contratar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más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trabajadores</a:t>
                </a:r>
                <a:r>
                  <a:rPr lang="en-US" dirty="0" smtClean="0"/>
                  <a:t>!</a:t>
                </a:r>
              </a:p>
              <a:p>
                <a:r>
                  <a:rPr lang="en-US" dirty="0" err="1" smtClean="0"/>
                  <a:t>Habría</a:t>
                </a:r>
                <a:r>
                  <a:rPr lang="en-US" dirty="0" smtClean="0"/>
                  <a:t> que </a:t>
                </a:r>
                <a:r>
                  <a:rPr lang="en-US" dirty="0" err="1" smtClean="0"/>
                  <a:t>seguir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reduciendo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captial</a:t>
                </a:r>
                <a:r>
                  <a:rPr lang="en-US" dirty="0" smtClean="0"/>
                  <a:t> y </a:t>
                </a:r>
                <a:r>
                  <a:rPr lang="en-US" dirty="0" err="1" smtClean="0"/>
                  <a:t>aumentando</a:t>
                </a:r>
                <a:r>
                  <a:rPr lang="en-US" dirty="0" smtClean="0"/>
                  <a:t> factor </a:t>
                </a:r>
                <a:r>
                  <a:rPr lang="en-US" dirty="0" err="1" smtClean="0"/>
                  <a:t>trabajo</a:t>
                </a:r>
                <a:r>
                  <a:rPr lang="en-US" dirty="0" smtClean="0"/>
                  <a:t> hasta que la </a:t>
                </a:r>
                <a:r>
                  <a:rPr lang="en-US" dirty="0" err="1" smtClean="0"/>
                  <a:t>condición</a:t>
                </a:r>
                <a:r>
                  <a:rPr lang="en-US" dirty="0" smtClean="0"/>
                  <a:t> se </a:t>
                </a:r>
                <a:r>
                  <a:rPr lang="en-US" dirty="0" err="1" smtClean="0"/>
                  <a:t>cumpla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224" t="-1900" r="-224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24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Interpretación</a:t>
            </a:r>
            <a:r>
              <a:rPr lang="en-US" dirty="0" smtClean="0"/>
              <a:t> de la </a:t>
            </a:r>
            <a:r>
              <a:rPr lang="en-US" dirty="0" err="1" smtClean="0"/>
              <a:t>condición</a:t>
            </a:r>
            <a:r>
              <a:rPr lang="en-US" dirty="0" smtClean="0"/>
              <a:t> de </a:t>
            </a:r>
            <a:r>
              <a:rPr lang="en-US" dirty="0" err="1" smtClean="0"/>
              <a:t>coste</a:t>
            </a:r>
            <a:r>
              <a:rPr lang="en-US" dirty="0" smtClean="0"/>
              <a:t> </a:t>
            </a:r>
            <a:r>
              <a:rPr lang="en-US" dirty="0" err="1" smtClean="0"/>
              <a:t>mínimo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err="1" smtClean="0"/>
                  <a:t>Supongamos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ahora</a:t>
                </a:r>
                <a:r>
                  <a:rPr lang="en-US" dirty="0" smtClean="0"/>
                  <a:t> que: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ES" b="1" i="1">
                              <a:latin typeface="Cambria Math"/>
                            </a:rPr>
                            <m:t>𝑴𝑷𝑵</m:t>
                          </m:r>
                        </m:num>
                        <m:den>
                          <m:r>
                            <a:rPr lang="es-ES" b="1" i="1">
                              <a:latin typeface="Cambria Math"/>
                            </a:rPr>
                            <m:t>𝒘</m:t>
                          </m:r>
                        </m:den>
                      </m:f>
                      <m:r>
                        <a:rPr lang="es-ES" b="1" i="1" smtClean="0">
                          <a:latin typeface="Cambria Math"/>
                        </a:rPr>
                        <m:t>&lt;</m:t>
                      </m:r>
                      <m:f>
                        <m:fPr>
                          <m:ctrlPr>
                            <a:rPr lang="en-US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ES" b="1" i="1">
                              <a:latin typeface="Cambria Math"/>
                            </a:rPr>
                            <m:t>𝑴𝑷𝑲</m:t>
                          </m:r>
                        </m:num>
                        <m:den>
                          <m:r>
                            <a:rPr lang="es-ES" b="1" i="1">
                              <a:latin typeface="Cambria Math"/>
                            </a:rPr>
                            <m:t>𝒄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El </a:t>
                </a:r>
                <a:r>
                  <a:rPr lang="en-US" dirty="0" err="1" smtClean="0"/>
                  <a:t>último</a:t>
                </a:r>
                <a:r>
                  <a:rPr lang="en-US" dirty="0" smtClean="0"/>
                  <a:t> euro </a:t>
                </a:r>
                <a:r>
                  <a:rPr lang="en-US" dirty="0" err="1" smtClean="0"/>
                  <a:t>gastado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en</a:t>
                </a:r>
                <a:r>
                  <a:rPr lang="en-US" dirty="0" smtClean="0"/>
                  <a:t> factor </a:t>
                </a:r>
                <a:r>
                  <a:rPr lang="en-US" dirty="0" err="1" smtClean="0"/>
                  <a:t>trabajo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nos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permite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obtener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menos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producción</a:t>
                </a:r>
                <a:r>
                  <a:rPr lang="en-US" dirty="0" smtClean="0"/>
                  <a:t> que el </a:t>
                </a:r>
                <a:r>
                  <a:rPr lang="en-US" dirty="0" err="1" smtClean="0"/>
                  <a:t>último</a:t>
                </a:r>
                <a:r>
                  <a:rPr lang="en-US" dirty="0" smtClean="0"/>
                  <a:t> euro </a:t>
                </a:r>
                <a:r>
                  <a:rPr lang="en-US" dirty="0" err="1" smtClean="0"/>
                  <a:t>gastado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en</a:t>
                </a:r>
                <a:r>
                  <a:rPr lang="en-US" dirty="0" smtClean="0"/>
                  <a:t> capital. </a:t>
                </a:r>
              </a:p>
              <a:p>
                <a:r>
                  <a:rPr lang="en-US" dirty="0" err="1" smtClean="0"/>
                  <a:t>Deberíamos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reducir</a:t>
                </a:r>
                <a:r>
                  <a:rPr lang="en-US" dirty="0" smtClean="0"/>
                  <a:t> factor </a:t>
                </a:r>
                <a:r>
                  <a:rPr lang="en-US" dirty="0" err="1" smtClean="0"/>
                  <a:t>trabajo</a:t>
                </a:r>
                <a:r>
                  <a:rPr lang="en-US" dirty="0" smtClean="0"/>
                  <a:t> y </a:t>
                </a:r>
                <a:r>
                  <a:rPr lang="en-US" dirty="0" err="1" smtClean="0"/>
                  <a:t>aumentar</a:t>
                </a:r>
                <a:r>
                  <a:rPr lang="en-US" dirty="0" smtClean="0"/>
                  <a:t> factor capital.</a:t>
                </a:r>
              </a:p>
              <a:p>
                <a:r>
                  <a:rPr lang="en-US" dirty="0" err="1" smtClean="0"/>
                  <a:t>Seguiríamos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reduciendo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trabajo</a:t>
                </a:r>
                <a:r>
                  <a:rPr lang="en-US" dirty="0" smtClean="0"/>
                  <a:t> y </a:t>
                </a:r>
                <a:r>
                  <a:rPr lang="en-US" dirty="0" err="1" smtClean="0"/>
                  <a:t>aumentando</a:t>
                </a:r>
                <a:r>
                  <a:rPr lang="en-US" dirty="0" smtClean="0"/>
                  <a:t> capital hasta que la </a:t>
                </a:r>
                <a:r>
                  <a:rPr lang="en-US" dirty="0" err="1" smtClean="0"/>
                  <a:t>condición</a:t>
                </a:r>
                <a:r>
                  <a:rPr lang="en-US" dirty="0" smtClean="0"/>
                  <a:t> se </a:t>
                </a:r>
                <a:r>
                  <a:rPr lang="en-US" dirty="0" err="1" smtClean="0"/>
                  <a:t>cumpla</a:t>
                </a:r>
                <a:r>
                  <a:rPr lang="en-US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74" t="-2849" r="-299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5964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guía</a:t>
            </a:r>
            <a:r>
              <a:rPr lang="en-US" dirty="0" smtClean="0"/>
              <a:t> el </a:t>
            </a:r>
            <a:r>
              <a:rPr lang="en-US" dirty="0" err="1" smtClean="0"/>
              <a:t>comportamiento</a:t>
            </a:r>
            <a:r>
              <a:rPr lang="en-US" dirty="0" smtClean="0"/>
              <a:t> del </a:t>
            </a:r>
            <a:r>
              <a:rPr lang="en-US" dirty="0" err="1" smtClean="0"/>
              <a:t>productor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Principio del </a:t>
            </a:r>
            <a:r>
              <a:rPr lang="en-US" dirty="0" err="1" smtClean="0"/>
              <a:t>máximo</a:t>
            </a:r>
            <a:r>
              <a:rPr lang="en-US" dirty="0" smtClean="0"/>
              <a:t> </a:t>
            </a:r>
            <a:r>
              <a:rPr lang="en-US" dirty="0" err="1" smtClean="0"/>
              <a:t>beneficio</a:t>
            </a:r>
            <a:endParaRPr lang="en-US" dirty="0" smtClean="0"/>
          </a:p>
          <a:p>
            <a:r>
              <a:rPr lang="en-US" dirty="0" smtClean="0"/>
              <a:t>Principio del </a:t>
            </a:r>
            <a:r>
              <a:rPr lang="en-US" dirty="0" err="1" smtClean="0"/>
              <a:t>coste</a:t>
            </a:r>
            <a:r>
              <a:rPr lang="en-US" dirty="0" smtClean="0"/>
              <a:t> </a:t>
            </a:r>
            <a:r>
              <a:rPr lang="en-US" dirty="0" err="1" smtClean="0"/>
              <a:t>mínimo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Los </a:t>
            </a:r>
            <a:r>
              <a:rPr lang="en-US" dirty="0" err="1" smtClean="0"/>
              <a:t>economistas</a:t>
            </a:r>
            <a:r>
              <a:rPr lang="en-US" dirty="0" smtClean="0"/>
              <a:t> </a:t>
            </a:r>
            <a:r>
              <a:rPr lang="en-US" dirty="0" err="1" smtClean="0"/>
              <a:t>asumimos</a:t>
            </a:r>
            <a:r>
              <a:rPr lang="en-US" dirty="0" smtClean="0"/>
              <a:t> que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productores</a:t>
            </a:r>
            <a:r>
              <a:rPr lang="en-US" dirty="0" smtClean="0"/>
              <a:t> </a:t>
            </a:r>
            <a:r>
              <a:rPr lang="en-US" dirty="0" err="1" smtClean="0"/>
              <a:t>crean</a:t>
            </a:r>
            <a:r>
              <a:rPr lang="en-US" dirty="0" smtClean="0"/>
              <a:t> </a:t>
            </a:r>
            <a:r>
              <a:rPr lang="en-US" dirty="0" err="1" smtClean="0"/>
              <a:t>empresas</a:t>
            </a:r>
            <a:r>
              <a:rPr lang="en-US" dirty="0" smtClean="0"/>
              <a:t> para </a:t>
            </a:r>
            <a:r>
              <a:rPr lang="en-US" dirty="0" err="1" smtClean="0"/>
              <a:t>obtener</a:t>
            </a:r>
            <a:r>
              <a:rPr lang="en-US" dirty="0" smtClean="0"/>
              <a:t> el mayor </a:t>
            </a:r>
            <a:r>
              <a:rPr lang="en-US" dirty="0" err="1" smtClean="0"/>
              <a:t>beneficio</a:t>
            </a:r>
            <a:r>
              <a:rPr lang="en-US" dirty="0" smtClean="0"/>
              <a:t> </a:t>
            </a:r>
            <a:r>
              <a:rPr lang="en-US" dirty="0" err="1" smtClean="0"/>
              <a:t>posible</a:t>
            </a:r>
            <a:r>
              <a:rPr lang="en-US" dirty="0" smtClean="0"/>
              <a:t>, y 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 smtClean="0"/>
              <a:t>implica</a:t>
            </a:r>
            <a:r>
              <a:rPr lang="en-US" dirty="0" smtClean="0"/>
              <a:t> </a:t>
            </a:r>
            <a:r>
              <a:rPr lang="en-US" dirty="0" err="1" smtClean="0"/>
              <a:t>producir</a:t>
            </a:r>
            <a:r>
              <a:rPr lang="en-US" dirty="0" smtClean="0"/>
              <a:t> al </a:t>
            </a:r>
            <a:r>
              <a:rPr lang="en-US" dirty="0" err="1" smtClean="0"/>
              <a:t>menor</a:t>
            </a:r>
            <a:r>
              <a:rPr lang="en-US" dirty="0" smtClean="0"/>
              <a:t> </a:t>
            </a:r>
            <a:r>
              <a:rPr lang="en-US" dirty="0" err="1" smtClean="0"/>
              <a:t>coste</a:t>
            </a:r>
            <a:r>
              <a:rPr lang="en-US" dirty="0" smtClean="0"/>
              <a:t> </a:t>
            </a:r>
            <a:r>
              <a:rPr lang="en-US" dirty="0" err="1" smtClean="0"/>
              <a:t>posible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hipótesis</a:t>
            </a:r>
            <a:r>
              <a:rPr lang="en-US" dirty="0" smtClean="0"/>
              <a:t> de </a:t>
            </a:r>
            <a:r>
              <a:rPr lang="en-US" dirty="0" err="1" smtClean="0"/>
              <a:t>comportamiento</a:t>
            </a:r>
            <a:r>
              <a:rPr lang="en-US" dirty="0" smtClean="0"/>
              <a:t> </a:t>
            </a:r>
            <a:r>
              <a:rPr lang="en-US" dirty="0" err="1" smtClean="0"/>
              <a:t>razonable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/>
              <a:t> </a:t>
            </a:r>
            <a:r>
              <a:rPr lang="en-US" dirty="0" smtClean="0"/>
              <a:t>la mayor parte de </a:t>
            </a:r>
            <a:r>
              <a:rPr lang="en-US" dirty="0" err="1" smtClean="0"/>
              <a:t>ámbitos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754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Principio del </a:t>
            </a:r>
            <a:r>
              <a:rPr lang="en-US" dirty="0" err="1" smtClean="0"/>
              <a:t>coste</a:t>
            </a:r>
            <a:r>
              <a:rPr lang="en-US" dirty="0" smtClean="0"/>
              <a:t> </a:t>
            </a:r>
            <a:r>
              <a:rPr lang="en-US" dirty="0" err="1" smtClean="0"/>
              <a:t>mínimo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 </a:t>
            </a:r>
            <a:r>
              <a:rPr lang="en-US" dirty="0" err="1" smtClean="0"/>
              <a:t>quieremos</a:t>
            </a:r>
            <a:r>
              <a:rPr lang="en-US" dirty="0"/>
              <a:t> </a:t>
            </a:r>
            <a:r>
              <a:rPr lang="en-US" dirty="0" err="1" smtClean="0"/>
              <a:t>obtener</a:t>
            </a:r>
            <a:r>
              <a:rPr lang="en-US" dirty="0" smtClean="0"/>
              <a:t> el mayor </a:t>
            </a:r>
            <a:r>
              <a:rPr lang="en-US" dirty="0" err="1" smtClean="0"/>
              <a:t>beneficio</a:t>
            </a:r>
            <a:r>
              <a:rPr lang="en-US" dirty="0" smtClean="0"/>
              <a:t> </a:t>
            </a:r>
            <a:r>
              <a:rPr lang="en-US" dirty="0" err="1" smtClean="0"/>
              <a:t>posible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empresarios</a:t>
            </a:r>
            <a:r>
              <a:rPr lang="en-US" dirty="0" smtClean="0"/>
              <a:t>, </a:t>
            </a:r>
            <a:r>
              <a:rPr lang="en-US" dirty="0" err="1" smtClean="0"/>
              <a:t>debemos</a:t>
            </a:r>
            <a:r>
              <a:rPr lang="en-US" dirty="0" smtClean="0"/>
              <a:t> </a:t>
            </a:r>
            <a:r>
              <a:rPr lang="en-US" dirty="0" err="1" smtClean="0"/>
              <a:t>combinar</a:t>
            </a:r>
            <a:r>
              <a:rPr lang="en-US" dirty="0" smtClean="0"/>
              <a:t> </a:t>
            </a:r>
            <a:r>
              <a:rPr lang="en-US" dirty="0" err="1" smtClean="0"/>
              <a:t>nuestros</a:t>
            </a:r>
            <a:r>
              <a:rPr lang="en-US" dirty="0" smtClean="0"/>
              <a:t> </a:t>
            </a:r>
            <a:r>
              <a:rPr lang="en-US" dirty="0" err="1" smtClean="0"/>
              <a:t>recursos</a:t>
            </a:r>
            <a:r>
              <a:rPr lang="en-US" dirty="0" smtClean="0"/>
              <a:t> (T, N, K) de forma que la </a:t>
            </a:r>
            <a:r>
              <a:rPr lang="en-US" dirty="0" err="1" smtClean="0"/>
              <a:t>cantidad</a:t>
            </a:r>
            <a:r>
              <a:rPr lang="en-US" dirty="0" smtClean="0"/>
              <a:t> que </a:t>
            </a:r>
            <a:r>
              <a:rPr lang="en-US" dirty="0" err="1" smtClean="0"/>
              <a:t>queramos</a:t>
            </a:r>
            <a:r>
              <a:rPr lang="en-US" dirty="0" smtClean="0"/>
              <a:t> </a:t>
            </a:r>
            <a:r>
              <a:rPr lang="en-US" dirty="0" err="1" smtClean="0"/>
              <a:t>producir</a:t>
            </a:r>
            <a:r>
              <a:rPr lang="en-US" dirty="0" smtClean="0"/>
              <a:t> la </a:t>
            </a:r>
            <a:r>
              <a:rPr lang="en-US" dirty="0" err="1" smtClean="0"/>
              <a:t>produzcamos</a:t>
            </a:r>
            <a:r>
              <a:rPr lang="en-US" dirty="0" smtClean="0"/>
              <a:t> al </a:t>
            </a:r>
            <a:r>
              <a:rPr lang="en-US" dirty="0" err="1" smtClean="0"/>
              <a:t>menor</a:t>
            </a:r>
            <a:r>
              <a:rPr lang="en-US" dirty="0" smtClean="0"/>
              <a:t> </a:t>
            </a:r>
            <a:r>
              <a:rPr lang="en-US" dirty="0" err="1" smtClean="0"/>
              <a:t>coste</a:t>
            </a:r>
            <a:r>
              <a:rPr lang="en-US" dirty="0" smtClean="0"/>
              <a:t> </a:t>
            </a:r>
            <a:r>
              <a:rPr lang="en-US" dirty="0" err="1" smtClean="0"/>
              <a:t>posible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ejemplo</a:t>
            </a:r>
            <a:r>
              <a:rPr lang="en-US" dirty="0" smtClean="0"/>
              <a:t>, </a:t>
            </a:r>
            <a:r>
              <a:rPr lang="en-US" dirty="0" err="1" smtClean="0"/>
              <a:t>si</a:t>
            </a:r>
            <a:r>
              <a:rPr lang="en-US" dirty="0" smtClean="0"/>
              <a:t> un </a:t>
            </a:r>
            <a:r>
              <a:rPr lang="en-US" dirty="0" err="1" smtClean="0"/>
              <a:t>productor</a:t>
            </a:r>
            <a:r>
              <a:rPr lang="en-US" dirty="0" smtClean="0"/>
              <a:t> </a:t>
            </a:r>
            <a:r>
              <a:rPr lang="en-US" dirty="0" err="1" smtClean="0"/>
              <a:t>quiere</a:t>
            </a:r>
            <a:r>
              <a:rPr lang="en-US" dirty="0" smtClean="0"/>
              <a:t> </a:t>
            </a:r>
            <a:r>
              <a:rPr lang="en-US" dirty="0" err="1" smtClean="0"/>
              <a:t>producir</a:t>
            </a:r>
            <a:r>
              <a:rPr lang="en-US" dirty="0" smtClean="0"/>
              <a:t> 10 </a:t>
            </a:r>
            <a:r>
              <a:rPr lang="en-US" dirty="0" err="1" smtClean="0"/>
              <a:t>unidades</a:t>
            </a:r>
            <a:r>
              <a:rPr lang="en-US" dirty="0" smtClean="0"/>
              <a:t>, </a:t>
            </a:r>
            <a:r>
              <a:rPr lang="en-US" dirty="0" err="1" smtClean="0"/>
              <a:t>elegirá</a:t>
            </a:r>
            <a:r>
              <a:rPr lang="en-US" dirty="0" smtClean="0"/>
              <a:t> la </a:t>
            </a:r>
            <a:r>
              <a:rPr lang="en-US" dirty="0" err="1" smtClean="0"/>
              <a:t>combinación</a:t>
            </a:r>
            <a:r>
              <a:rPr lang="en-US" dirty="0" smtClean="0"/>
              <a:t> de </a:t>
            </a:r>
            <a:r>
              <a:rPr lang="en-US" dirty="0" err="1" smtClean="0"/>
              <a:t>trabajo</a:t>
            </a:r>
            <a:r>
              <a:rPr lang="en-US" dirty="0" smtClean="0"/>
              <a:t> y capital que le </a:t>
            </a:r>
            <a:r>
              <a:rPr lang="en-US" dirty="0" err="1" smtClean="0"/>
              <a:t>permita</a:t>
            </a:r>
            <a:r>
              <a:rPr lang="en-US" dirty="0" smtClean="0"/>
              <a:t> </a:t>
            </a:r>
            <a:r>
              <a:rPr lang="en-US" dirty="0" err="1" smtClean="0"/>
              <a:t>producir</a:t>
            </a:r>
            <a:r>
              <a:rPr lang="en-US" dirty="0" smtClean="0"/>
              <a:t> </a:t>
            </a:r>
            <a:r>
              <a:rPr lang="en-US" dirty="0" err="1" smtClean="0"/>
              <a:t>esa</a:t>
            </a:r>
            <a:r>
              <a:rPr lang="en-US" dirty="0" smtClean="0"/>
              <a:t> </a:t>
            </a:r>
            <a:r>
              <a:rPr lang="en-US" dirty="0" err="1" smtClean="0"/>
              <a:t>cantidad</a:t>
            </a:r>
            <a:r>
              <a:rPr lang="en-US" dirty="0" smtClean="0"/>
              <a:t> al </a:t>
            </a:r>
            <a:r>
              <a:rPr lang="en-US" dirty="0" err="1" smtClean="0"/>
              <a:t>menor</a:t>
            </a:r>
            <a:r>
              <a:rPr lang="en-US" dirty="0" smtClean="0"/>
              <a:t> </a:t>
            </a:r>
            <a:r>
              <a:rPr lang="en-US" dirty="0" err="1" smtClean="0"/>
              <a:t>coste</a:t>
            </a:r>
            <a:r>
              <a:rPr lang="en-US" dirty="0" smtClean="0"/>
              <a:t> </a:t>
            </a:r>
            <a:r>
              <a:rPr lang="en-US" dirty="0" err="1" smtClean="0"/>
              <a:t>posible</a:t>
            </a:r>
            <a:r>
              <a:rPr lang="en-US" dirty="0"/>
              <a:t> </a:t>
            </a:r>
            <a:r>
              <a:rPr lang="en-US" dirty="0" smtClean="0"/>
              <a:t>(dada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determinada</a:t>
            </a:r>
            <a:r>
              <a:rPr lang="en-US" dirty="0" smtClean="0"/>
              <a:t> </a:t>
            </a:r>
            <a:r>
              <a:rPr lang="en-US" dirty="0" err="1" smtClean="0"/>
              <a:t>tecnología</a:t>
            </a:r>
            <a:r>
              <a:rPr lang="en-US" dirty="0" smtClean="0"/>
              <a:t> y </a:t>
            </a:r>
            <a:r>
              <a:rPr lang="en-US" dirty="0" err="1" smtClean="0"/>
              <a:t>unos</a:t>
            </a:r>
            <a:r>
              <a:rPr lang="en-US" dirty="0" smtClean="0"/>
              <a:t> </a:t>
            </a:r>
            <a:r>
              <a:rPr lang="en-US" dirty="0" err="1" smtClean="0"/>
              <a:t>precios</a:t>
            </a:r>
            <a:r>
              <a:rPr lang="en-US" dirty="0" smtClean="0"/>
              <a:t> 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factores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Y </a:t>
            </a:r>
            <a:r>
              <a:rPr lang="en-US" dirty="0" err="1" smtClean="0"/>
              <a:t>usaremos</a:t>
            </a:r>
            <a:r>
              <a:rPr lang="en-US" dirty="0" smtClean="0"/>
              <a:t> la </a:t>
            </a:r>
            <a:r>
              <a:rPr lang="en-US" dirty="0" err="1" smtClean="0"/>
              <a:t>tecnología</a:t>
            </a:r>
            <a:r>
              <a:rPr lang="en-US" dirty="0" smtClean="0"/>
              <a:t> que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permita</a:t>
            </a:r>
            <a:r>
              <a:rPr lang="en-US" dirty="0" smtClean="0"/>
              <a:t> la </a:t>
            </a:r>
            <a:r>
              <a:rPr lang="en-US" dirty="0" err="1" smtClean="0"/>
              <a:t>mejor</a:t>
            </a:r>
            <a:r>
              <a:rPr lang="en-US" dirty="0" smtClean="0"/>
              <a:t> </a:t>
            </a:r>
            <a:r>
              <a:rPr lang="en-US" dirty="0" err="1" smtClean="0"/>
              <a:t>combinación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2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</a:t>
            </a:r>
            <a:endParaRPr lang="es-E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087" y="1600200"/>
            <a:ext cx="6100776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008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0"/>
          <p:cNvSpPr>
            <a:spLocks noChangeArrowheads="1"/>
          </p:cNvSpPr>
          <p:nvPr/>
        </p:nvSpPr>
        <p:spPr bwMode="auto">
          <a:xfrm>
            <a:off x="479425" y="0"/>
            <a:ext cx="865822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s-ES" sz="44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8195" name="5 Marcador de número de diapositiva"/>
          <p:cNvSpPr>
            <a:spLocks/>
          </p:cNvSpPr>
          <p:nvPr/>
        </p:nvSpPr>
        <p:spPr bwMode="auto">
          <a:xfrm>
            <a:off x="8459788" y="6308725"/>
            <a:ext cx="5762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A3BC111-0A5B-4CB7-A675-764D91A372A6}" type="slidenum">
              <a:rPr lang="es-ES" altLang="es-ES" sz="120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5</a:t>
            </a:fld>
            <a:endParaRPr lang="es-ES" altLang="es-E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9" name="37 CuadroTexto"/>
          <p:cNvSpPr txBox="1">
            <a:spLocks noChangeArrowheads="1"/>
          </p:cNvSpPr>
          <p:nvPr/>
        </p:nvSpPr>
        <p:spPr bwMode="auto">
          <a:xfrm>
            <a:off x="3995738" y="5507038"/>
            <a:ext cx="4392612" cy="369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ES" dirty="0">
                <a:latin typeface="Calibri" pitchFamily="34" charset="0"/>
              </a:rPr>
              <a:t>LA TECNOLOGÍA 2 ES INTENSIVA EN CAPITAL</a:t>
            </a:r>
          </a:p>
        </p:txBody>
      </p:sp>
      <p:cxnSp>
        <p:nvCxnSpPr>
          <p:cNvPr id="11" name="10 Conector recto de flecha"/>
          <p:cNvCxnSpPr/>
          <p:nvPr/>
        </p:nvCxnSpPr>
        <p:spPr>
          <a:xfrm flipH="1" flipV="1">
            <a:off x="3563938" y="4714875"/>
            <a:ext cx="2232025" cy="72072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flipV="1">
            <a:off x="5948363" y="4652963"/>
            <a:ext cx="2295525" cy="78263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flipH="1" flipV="1">
            <a:off x="5867400" y="4581525"/>
            <a:ext cx="9525" cy="86201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1" name="4 CuadroTexto"/>
          <p:cNvSpPr txBox="1">
            <a:spLocks noChangeArrowheads="1"/>
          </p:cNvSpPr>
          <p:nvPr/>
        </p:nvSpPr>
        <p:spPr bwMode="auto">
          <a:xfrm>
            <a:off x="611188" y="1196975"/>
            <a:ext cx="792162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ES" altLang="es-ES" b="1" dirty="0" smtClean="0">
              <a:latin typeface="Calibri" pitchFamily="34" charset="0"/>
            </a:endParaRPr>
          </a:p>
          <a:p>
            <a:pPr eaLnBrk="1" hangingPunct="1"/>
            <a:endParaRPr lang="es-ES" altLang="es-ES" b="1" dirty="0">
              <a:latin typeface="Calibri" pitchFamily="34" charset="0"/>
            </a:endParaRPr>
          </a:p>
          <a:p>
            <a:pPr eaLnBrk="1" hangingPunct="1"/>
            <a:r>
              <a:rPr lang="es-ES" altLang="es-ES" b="1" dirty="0" smtClean="0">
                <a:latin typeface="Calibri" pitchFamily="34" charset="0"/>
              </a:rPr>
              <a:t>Ratio </a:t>
            </a:r>
            <a:r>
              <a:rPr lang="es-ES" altLang="es-ES" b="1" dirty="0">
                <a:latin typeface="Calibri" pitchFamily="34" charset="0"/>
              </a:rPr>
              <a:t>Capital-Trabajo (K/L) = nº de máquinas por trabajador</a:t>
            </a:r>
            <a:r>
              <a:rPr lang="es-ES" altLang="es-ES" dirty="0">
                <a:latin typeface="Calibri" pitchFamily="34" charset="0"/>
              </a:rPr>
              <a:t> </a:t>
            </a:r>
          </a:p>
          <a:p>
            <a:pPr eaLnBrk="1" hangingPunct="1"/>
            <a:endParaRPr lang="es-ES" altLang="es-ES" dirty="0">
              <a:latin typeface="Calibri" pitchFamily="34" charset="0"/>
            </a:endParaRPr>
          </a:p>
          <a:p>
            <a:pPr eaLnBrk="1" hangingPunct="1"/>
            <a:r>
              <a:rPr lang="es-ES" altLang="es-ES" dirty="0">
                <a:latin typeface="Calibri" pitchFamily="34" charset="0"/>
              </a:rPr>
              <a:t>Este ratio permite identificar la tecnología que utiliza más factor capital o más factor trabajo.</a:t>
            </a:r>
          </a:p>
        </p:txBody>
      </p:sp>
      <p:pic>
        <p:nvPicPr>
          <p:cNvPr id="820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140968"/>
            <a:ext cx="8396287" cy="13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390525"/>
            <a:ext cx="7794448" cy="828675"/>
          </a:xfrm>
        </p:spPr>
        <p:txBody>
          <a:bodyPr>
            <a:noAutofit/>
          </a:bodyPr>
          <a:lstStyle/>
          <a:p>
            <a:r>
              <a:rPr lang="es-ES" sz="3200" dirty="0" smtClean="0"/>
              <a:t>¿Qué tecnología es más intensiva en capital?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85314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0"/>
          <p:cNvSpPr>
            <a:spLocks noChangeArrowheads="1"/>
          </p:cNvSpPr>
          <p:nvPr/>
        </p:nvSpPr>
        <p:spPr bwMode="auto">
          <a:xfrm>
            <a:off x="479425" y="0"/>
            <a:ext cx="865822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s-ES" sz="44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9219" name="5 Marcador de número de diapositiva"/>
          <p:cNvSpPr>
            <a:spLocks/>
          </p:cNvSpPr>
          <p:nvPr/>
        </p:nvSpPr>
        <p:spPr bwMode="auto">
          <a:xfrm>
            <a:off x="8459788" y="6308725"/>
            <a:ext cx="5762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61779D24-2707-4A4E-84A9-E3D11A62ABCE}" type="slidenum">
              <a:rPr lang="es-ES" altLang="es-ES" sz="120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6</a:t>
            </a:fld>
            <a:endParaRPr lang="es-ES" altLang="es-E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9220" name="37 CuadroTexto"/>
          <p:cNvSpPr txBox="1">
            <a:spLocks noChangeArrowheads="1"/>
          </p:cNvSpPr>
          <p:nvPr/>
        </p:nvSpPr>
        <p:spPr bwMode="auto">
          <a:xfrm>
            <a:off x="323850" y="1004714"/>
            <a:ext cx="85693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ES" altLang="es-ES" b="1" dirty="0">
              <a:latin typeface="Calibri" pitchFamily="34" charset="0"/>
            </a:endParaRPr>
          </a:p>
          <a:p>
            <a:pPr eaLnBrk="1" hangingPunct="1"/>
            <a:endParaRPr lang="es-ES" altLang="es-ES" dirty="0">
              <a:latin typeface="Calibri" pitchFamily="34" charset="0"/>
            </a:endParaRPr>
          </a:p>
          <a:p>
            <a:pPr eaLnBrk="1" hangingPunct="1"/>
            <a:r>
              <a:rPr lang="es-ES" altLang="es-ES" dirty="0">
                <a:latin typeface="Calibri" pitchFamily="34" charset="0"/>
              </a:rPr>
              <a:t>Aquella combinación de inputs que permita a la empresa ser más eficiente = minimice el coste total de la producción</a:t>
            </a:r>
          </a:p>
        </p:txBody>
      </p:sp>
      <p:sp>
        <p:nvSpPr>
          <p:cNvPr id="13" name="37 CuadroTexto"/>
          <p:cNvSpPr txBox="1">
            <a:spLocks noChangeArrowheads="1"/>
          </p:cNvSpPr>
          <p:nvPr/>
        </p:nvSpPr>
        <p:spPr bwMode="auto">
          <a:xfrm>
            <a:off x="684213" y="4941888"/>
            <a:ext cx="78486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altLang="es-ES">
                <a:latin typeface="Calibri" pitchFamily="34" charset="0"/>
              </a:rPr>
              <a:t>Para P</a:t>
            </a:r>
            <a:r>
              <a:rPr lang="es-ES" altLang="es-ES" baseline="-25000">
                <a:latin typeface="Calibri" pitchFamily="34" charset="0"/>
              </a:rPr>
              <a:t>K</a:t>
            </a:r>
            <a:r>
              <a:rPr lang="es-ES" altLang="es-ES">
                <a:latin typeface="Calibri" pitchFamily="34" charset="0"/>
              </a:rPr>
              <a:t>=10 y P</a:t>
            </a:r>
            <a:r>
              <a:rPr lang="es-ES" altLang="es-ES" baseline="-25000">
                <a:latin typeface="Calibri" pitchFamily="34" charset="0"/>
              </a:rPr>
              <a:t>L</a:t>
            </a:r>
            <a:r>
              <a:rPr lang="es-ES" altLang="es-ES">
                <a:latin typeface="Calibri" pitchFamily="34" charset="0"/>
              </a:rPr>
              <a:t>=15, si el volumen de producción es pequeño (q=400) resulta preferible la Tecnología 1, pero al aumentar la producción la Tecnología 2 permite minimizar los costes totales.</a:t>
            </a:r>
          </a:p>
        </p:txBody>
      </p:sp>
      <p:cxnSp>
        <p:nvCxnSpPr>
          <p:cNvPr id="15" name="14 Conector recto de flecha"/>
          <p:cNvCxnSpPr/>
          <p:nvPr/>
        </p:nvCxnSpPr>
        <p:spPr>
          <a:xfrm flipV="1">
            <a:off x="2484438" y="3357563"/>
            <a:ext cx="0" cy="431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flipV="1">
            <a:off x="5795963" y="3357563"/>
            <a:ext cx="0" cy="431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 flipV="1">
            <a:off x="8027988" y="3357563"/>
            <a:ext cx="0" cy="431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2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477765"/>
            <a:ext cx="79597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15 Elipse"/>
          <p:cNvSpPr/>
          <p:nvPr/>
        </p:nvSpPr>
        <p:spPr>
          <a:xfrm>
            <a:off x="5472850" y="3357811"/>
            <a:ext cx="574675" cy="5032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7" name="16 Elipse"/>
          <p:cNvSpPr/>
          <p:nvPr/>
        </p:nvSpPr>
        <p:spPr>
          <a:xfrm>
            <a:off x="7742238" y="3357810"/>
            <a:ext cx="574675" cy="5032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0" name="19 Elipse"/>
          <p:cNvSpPr/>
          <p:nvPr/>
        </p:nvSpPr>
        <p:spPr>
          <a:xfrm>
            <a:off x="2195513" y="3357811"/>
            <a:ext cx="574675" cy="5032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9229" name="4 CuadroTexto"/>
          <p:cNvSpPr txBox="1">
            <a:spLocks noChangeArrowheads="1"/>
          </p:cNvSpPr>
          <p:nvPr/>
        </p:nvSpPr>
        <p:spPr bwMode="auto">
          <a:xfrm>
            <a:off x="1763713" y="4139232"/>
            <a:ext cx="1439862" cy="369888"/>
          </a:xfrm>
          <a:prstGeom prst="rect">
            <a:avLst/>
          </a:prstGeom>
          <a:solidFill>
            <a:srgbClr val="FFC000">
              <a:alpha val="2784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altLang="es-ES" b="1" dirty="0">
                <a:latin typeface="Calibri" pitchFamily="34" charset="0"/>
              </a:rPr>
              <a:t>Tecnología 1</a:t>
            </a:r>
            <a:endParaRPr lang="es-ES" altLang="es-ES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230" name="4 CuadroTexto"/>
          <p:cNvSpPr txBox="1">
            <a:spLocks noChangeArrowheads="1"/>
          </p:cNvSpPr>
          <p:nvPr/>
        </p:nvSpPr>
        <p:spPr bwMode="auto">
          <a:xfrm>
            <a:off x="5076825" y="4140820"/>
            <a:ext cx="1439863" cy="368300"/>
          </a:xfrm>
          <a:prstGeom prst="rect">
            <a:avLst/>
          </a:prstGeom>
          <a:solidFill>
            <a:srgbClr val="FFC000">
              <a:alpha val="9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altLang="es-ES" b="1" dirty="0">
                <a:latin typeface="Calibri" pitchFamily="34" charset="0"/>
              </a:rPr>
              <a:t>Tecnología 2</a:t>
            </a:r>
            <a:endParaRPr lang="es-ES" altLang="es-ES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231" name="4 CuadroTexto"/>
          <p:cNvSpPr txBox="1">
            <a:spLocks noChangeArrowheads="1"/>
          </p:cNvSpPr>
          <p:nvPr/>
        </p:nvSpPr>
        <p:spPr bwMode="auto">
          <a:xfrm>
            <a:off x="7380288" y="4140820"/>
            <a:ext cx="1439862" cy="368300"/>
          </a:xfrm>
          <a:prstGeom prst="rect">
            <a:avLst/>
          </a:prstGeom>
          <a:solidFill>
            <a:srgbClr val="FFC000">
              <a:alpha val="9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altLang="es-ES" b="1" dirty="0">
                <a:latin typeface="Calibri" pitchFamily="34" charset="0"/>
              </a:rPr>
              <a:t>Tecnología 2</a:t>
            </a:r>
            <a:endParaRPr lang="es-ES" altLang="es-ES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800" dirty="0" smtClean="0"/>
              <a:t>¿Cuál es la mejor tecnología para cada nivel de producción?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48132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 animBg="1"/>
      <p:bldP spid="17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¿</a:t>
            </a:r>
            <a:r>
              <a:rPr lang="en-US" sz="3600" dirty="0" err="1" smtClean="0"/>
              <a:t>Cómo</a:t>
            </a:r>
            <a:r>
              <a:rPr lang="en-US" sz="3600" dirty="0" smtClean="0"/>
              <a:t> </a:t>
            </a:r>
            <a:r>
              <a:rPr lang="en-US" sz="3600" dirty="0" err="1" smtClean="0"/>
              <a:t>elegir</a:t>
            </a:r>
            <a:r>
              <a:rPr lang="en-US" sz="3600" dirty="0" smtClean="0"/>
              <a:t> la </a:t>
            </a:r>
            <a:r>
              <a:rPr lang="en-US" sz="3600" dirty="0" err="1" smtClean="0"/>
              <a:t>combinación</a:t>
            </a:r>
            <a:r>
              <a:rPr lang="en-US" sz="3600" dirty="0" smtClean="0"/>
              <a:t> </a:t>
            </a:r>
            <a:r>
              <a:rPr lang="en-US" sz="3600" dirty="0" err="1" smtClean="0"/>
              <a:t>óptima</a:t>
            </a:r>
            <a:r>
              <a:rPr lang="en-US" sz="3600" dirty="0" smtClean="0"/>
              <a:t> de </a:t>
            </a:r>
            <a:r>
              <a:rPr lang="en-US" sz="3600" dirty="0" err="1" smtClean="0"/>
              <a:t>recursos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Compararemos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Coste</a:t>
            </a:r>
            <a:r>
              <a:rPr lang="en-US" dirty="0" smtClean="0"/>
              <a:t> marginal del </a:t>
            </a:r>
            <a:r>
              <a:rPr lang="en-US" dirty="0" err="1" smtClean="0"/>
              <a:t>trabajo</a:t>
            </a:r>
            <a:r>
              <a:rPr lang="en-US" dirty="0" smtClean="0"/>
              <a:t>. </a:t>
            </a:r>
            <a:r>
              <a:rPr lang="en-US" dirty="0" err="1" smtClean="0"/>
              <a:t>Cuanto</a:t>
            </a:r>
            <a:r>
              <a:rPr lang="en-US" dirty="0" smtClean="0"/>
              <a:t> cuesta </a:t>
            </a:r>
            <a:r>
              <a:rPr lang="en-US" dirty="0" err="1" smtClean="0"/>
              <a:t>contratar</a:t>
            </a:r>
            <a:r>
              <a:rPr lang="en-US" dirty="0" smtClean="0"/>
              <a:t> un </a:t>
            </a:r>
            <a:r>
              <a:rPr lang="en-US" dirty="0" err="1" smtClean="0"/>
              <a:t>trabajador</a:t>
            </a:r>
            <a:r>
              <a:rPr lang="en-US" dirty="0" smtClean="0"/>
              <a:t>? </a:t>
            </a:r>
            <a:r>
              <a:rPr lang="en-US" b="1" dirty="0" smtClean="0"/>
              <a:t>W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Productividad</a:t>
            </a:r>
            <a:r>
              <a:rPr lang="en-US" dirty="0" smtClean="0"/>
              <a:t> marginal del </a:t>
            </a:r>
            <a:r>
              <a:rPr lang="en-US" dirty="0" err="1" smtClean="0"/>
              <a:t>trabajo</a:t>
            </a:r>
            <a:r>
              <a:rPr lang="en-US" dirty="0" smtClean="0"/>
              <a:t> (</a:t>
            </a:r>
            <a:r>
              <a:rPr lang="en-US" b="1" dirty="0" smtClean="0"/>
              <a:t>PMN</a:t>
            </a:r>
            <a:r>
              <a:rPr lang="en-US" dirty="0" smtClean="0"/>
              <a:t>).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cuanto</a:t>
            </a:r>
            <a:r>
              <a:rPr lang="en-US" dirty="0" smtClean="0"/>
              <a:t> </a:t>
            </a:r>
            <a:r>
              <a:rPr lang="en-US" dirty="0" err="1" smtClean="0"/>
              <a:t>aumenta</a:t>
            </a:r>
            <a:r>
              <a:rPr lang="en-US" dirty="0" smtClean="0"/>
              <a:t> la </a:t>
            </a:r>
            <a:r>
              <a:rPr lang="en-US" dirty="0" err="1" smtClean="0"/>
              <a:t>producción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contratamos</a:t>
            </a:r>
            <a:r>
              <a:rPr lang="en-US" dirty="0" smtClean="0"/>
              <a:t> un </a:t>
            </a:r>
            <a:r>
              <a:rPr lang="en-US" dirty="0" err="1" smtClean="0"/>
              <a:t>trabajador</a:t>
            </a:r>
            <a:r>
              <a:rPr lang="en-US" dirty="0" smtClean="0"/>
              <a:t> </a:t>
            </a:r>
            <a:r>
              <a:rPr lang="en-US" dirty="0" err="1" smtClean="0"/>
              <a:t>adicional</a:t>
            </a:r>
            <a:r>
              <a:rPr lang="en-US" dirty="0" smtClean="0"/>
              <a:t>. ¿</a:t>
            </a:r>
            <a:r>
              <a:rPr lang="en-US" dirty="0" err="1" smtClean="0"/>
              <a:t>Cual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valor de </a:t>
            </a:r>
            <a:r>
              <a:rPr lang="en-US" dirty="0" err="1" smtClean="0"/>
              <a:t>esa</a:t>
            </a:r>
            <a:r>
              <a:rPr lang="en-US" dirty="0" smtClean="0"/>
              <a:t> </a:t>
            </a:r>
            <a:r>
              <a:rPr lang="en-US" dirty="0" err="1" smtClean="0"/>
              <a:t>producción</a:t>
            </a:r>
            <a:r>
              <a:rPr lang="en-US" dirty="0" smtClean="0"/>
              <a:t> </a:t>
            </a:r>
            <a:r>
              <a:rPr lang="en-US" dirty="0" err="1" smtClean="0"/>
              <a:t>adicional</a:t>
            </a:r>
            <a:r>
              <a:rPr lang="en-US" dirty="0" smtClean="0"/>
              <a:t>?</a:t>
            </a:r>
          </a:p>
          <a:p>
            <a:pPr marL="0" indent="0" algn="ctr">
              <a:buNone/>
            </a:pPr>
            <a:r>
              <a:rPr lang="en-US" dirty="0" err="1" smtClean="0"/>
              <a:t>Sólo</a:t>
            </a:r>
            <a:r>
              <a:rPr lang="en-US" dirty="0" smtClean="0"/>
              <a:t> </a:t>
            </a:r>
            <a:r>
              <a:rPr lang="en-US" dirty="0" err="1" smtClean="0"/>
              <a:t>contrataremos</a:t>
            </a:r>
            <a:r>
              <a:rPr lang="en-US" dirty="0" smtClean="0"/>
              <a:t> al </a:t>
            </a:r>
            <a:r>
              <a:rPr lang="en-US" dirty="0" err="1" smtClean="0"/>
              <a:t>trabajador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:</a:t>
            </a:r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P*PMN ≥W</a:t>
            </a:r>
          </a:p>
        </p:txBody>
      </p:sp>
    </p:spTree>
    <p:extLst>
      <p:ext uri="{BB962C8B-B14F-4D97-AF65-F5344CB8AC3E}">
        <p14:creationId xmlns:p14="http://schemas.microsoft.com/office/powerpoint/2010/main" val="311183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elegir</a:t>
            </a:r>
            <a:r>
              <a:rPr lang="en-US" dirty="0" smtClean="0"/>
              <a:t> la </a:t>
            </a:r>
            <a:r>
              <a:rPr lang="en-US" dirty="0" err="1" smtClean="0"/>
              <a:t>combinación</a:t>
            </a:r>
            <a:r>
              <a:rPr lang="en-US" dirty="0" smtClean="0"/>
              <a:t> </a:t>
            </a:r>
            <a:r>
              <a:rPr lang="en-US" dirty="0" err="1" smtClean="0"/>
              <a:t>óptima</a:t>
            </a:r>
            <a:r>
              <a:rPr lang="en-US" dirty="0" smtClean="0"/>
              <a:t> de </a:t>
            </a:r>
            <a:r>
              <a:rPr lang="en-US" dirty="0" err="1" smtClean="0"/>
              <a:t>recursos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Comparemos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Coste</a:t>
            </a:r>
            <a:r>
              <a:rPr lang="en-US" dirty="0" smtClean="0"/>
              <a:t> marginal del capital. ¿</a:t>
            </a:r>
            <a:r>
              <a:rPr lang="en-US" dirty="0" err="1" smtClean="0"/>
              <a:t>Cuanto</a:t>
            </a:r>
            <a:r>
              <a:rPr lang="en-US" dirty="0" smtClean="0"/>
              <a:t> cuesta </a:t>
            </a:r>
            <a:r>
              <a:rPr lang="en-US" dirty="0" err="1" smtClean="0"/>
              <a:t>comprar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unidad</a:t>
            </a:r>
            <a:r>
              <a:rPr lang="en-US" dirty="0" smtClean="0"/>
              <a:t> </a:t>
            </a:r>
            <a:r>
              <a:rPr lang="en-US" dirty="0" err="1" smtClean="0"/>
              <a:t>adicional</a:t>
            </a:r>
            <a:r>
              <a:rPr lang="en-US" dirty="0" smtClean="0"/>
              <a:t> de capital? </a:t>
            </a:r>
            <a:r>
              <a:rPr lang="en-US" b="1" dirty="0"/>
              <a:t>c</a:t>
            </a:r>
            <a:endParaRPr lang="en-US" b="1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Productividad</a:t>
            </a:r>
            <a:r>
              <a:rPr lang="en-US" dirty="0" smtClean="0"/>
              <a:t> marginal del capital (</a:t>
            </a:r>
            <a:r>
              <a:rPr lang="en-US" b="1" dirty="0" smtClean="0"/>
              <a:t>PMK</a:t>
            </a:r>
            <a:r>
              <a:rPr lang="en-US" dirty="0" smtClean="0"/>
              <a:t>). ¿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cuanto</a:t>
            </a:r>
            <a:r>
              <a:rPr lang="en-US" dirty="0" smtClean="0"/>
              <a:t> </a:t>
            </a:r>
            <a:r>
              <a:rPr lang="en-US" dirty="0" err="1" smtClean="0"/>
              <a:t>aumentaría</a:t>
            </a:r>
            <a:r>
              <a:rPr lang="en-US" dirty="0" smtClean="0"/>
              <a:t> la </a:t>
            </a:r>
            <a:r>
              <a:rPr lang="en-US" dirty="0" err="1" smtClean="0"/>
              <a:t>producción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contratasemos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unidad</a:t>
            </a:r>
            <a:r>
              <a:rPr lang="en-US" dirty="0" smtClean="0"/>
              <a:t> </a:t>
            </a:r>
            <a:r>
              <a:rPr lang="en-US" dirty="0" err="1" smtClean="0"/>
              <a:t>adicional</a:t>
            </a:r>
            <a:r>
              <a:rPr lang="en-US" dirty="0" smtClean="0"/>
              <a:t> de capital?</a:t>
            </a:r>
            <a:r>
              <a:rPr lang="en-US" dirty="0"/>
              <a:t> </a:t>
            </a:r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valor de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producción</a:t>
            </a:r>
            <a:r>
              <a:rPr lang="en-US" dirty="0" smtClean="0"/>
              <a:t> </a:t>
            </a:r>
            <a:r>
              <a:rPr lang="en-US" dirty="0" err="1" smtClean="0"/>
              <a:t>adicional</a:t>
            </a:r>
            <a:r>
              <a:rPr lang="en-US" dirty="0" smtClean="0"/>
              <a:t>?</a:t>
            </a:r>
          </a:p>
          <a:p>
            <a:pPr marL="0" indent="0" algn="ctr">
              <a:buNone/>
            </a:pPr>
            <a:r>
              <a:rPr lang="en-US" dirty="0" err="1" smtClean="0"/>
              <a:t>Compraremos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capital </a:t>
            </a:r>
            <a:r>
              <a:rPr lang="en-US" dirty="0" err="1" smtClean="0"/>
              <a:t>sí</a:t>
            </a:r>
            <a:r>
              <a:rPr lang="en-US" dirty="0" smtClean="0"/>
              <a:t>:</a:t>
            </a:r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P*PMK ≥</a:t>
            </a:r>
            <a:r>
              <a:rPr lang="en-US" b="1" dirty="0"/>
              <a:t>c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7043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productividad</a:t>
            </a:r>
            <a:r>
              <a:rPr lang="en-US" dirty="0" smtClean="0"/>
              <a:t> marginal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decreciente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trabajador</a:t>
            </a:r>
            <a:r>
              <a:rPr lang="en-US" dirty="0" smtClean="0"/>
              <a:t> </a:t>
            </a:r>
            <a:r>
              <a:rPr lang="en-US" dirty="0" err="1" smtClean="0"/>
              <a:t>adicional</a:t>
            </a:r>
            <a:r>
              <a:rPr lang="en-US" dirty="0" smtClean="0"/>
              <a:t> </a:t>
            </a:r>
            <a:r>
              <a:rPr lang="en-US" dirty="0" err="1" smtClean="0"/>
              <a:t>incrementa</a:t>
            </a:r>
            <a:r>
              <a:rPr lang="en-US" dirty="0" smtClean="0"/>
              <a:t> la </a:t>
            </a:r>
            <a:r>
              <a:rPr lang="en-US" dirty="0" err="1" smtClean="0"/>
              <a:t>producción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r>
              <a:rPr lang="en-US" dirty="0" smtClean="0"/>
              <a:t> que el anterior </a:t>
            </a: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demás</a:t>
            </a:r>
            <a:r>
              <a:rPr lang="en-US" dirty="0" smtClean="0"/>
              <a:t> </a:t>
            </a:r>
            <a:r>
              <a:rPr lang="en-US" dirty="0" err="1" smtClean="0"/>
              <a:t>recursos</a:t>
            </a:r>
            <a:r>
              <a:rPr lang="en-US" dirty="0" smtClean="0"/>
              <a:t> (</a:t>
            </a:r>
            <a:r>
              <a:rPr lang="en-US" dirty="0" err="1" smtClean="0"/>
              <a:t>tierra</a:t>
            </a:r>
            <a:r>
              <a:rPr lang="en-US" dirty="0" smtClean="0"/>
              <a:t> y capital) son </a:t>
            </a:r>
            <a:r>
              <a:rPr lang="en-US" dirty="0" err="1" smtClean="0"/>
              <a:t>fijos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corto</a:t>
            </a:r>
            <a:r>
              <a:rPr lang="en-US" dirty="0" smtClean="0"/>
              <a:t> </a:t>
            </a:r>
            <a:r>
              <a:rPr lang="en-US" dirty="0" err="1" smtClean="0"/>
              <a:t>plazo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unidad</a:t>
            </a:r>
            <a:r>
              <a:rPr lang="en-US" dirty="0" smtClean="0"/>
              <a:t> de capital </a:t>
            </a:r>
            <a:r>
              <a:rPr lang="en-US" dirty="0" err="1" smtClean="0"/>
              <a:t>adicional</a:t>
            </a:r>
            <a:r>
              <a:rPr lang="en-US" dirty="0" smtClean="0"/>
              <a:t> </a:t>
            </a:r>
            <a:r>
              <a:rPr lang="en-US" dirty="0" err="1" smtClean="0"/>
              <a:t>incrementa</a:t>
            </a:r>
            <a:r>
              <a:rPr lang="en-US" dirty="0" smtClean="0"/>
              <a:t> la </a:t>
            </a:r>
            <a:r>
              <a:rPr lang="en-US" dirty="0" err="1" smtClean="0"/>
              <a:t>producción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r>
              <a:rPr lang="en-US" dirty="0" smtClean="0"/>
              <a:t> que las </a:t>
            </a:r>
            <a:r>
              <a:rPr lang="en-US" dirty="0" err="1" smtClean="0"/>
              <a:t>unidades</a:t>
            </a:r>
            <a:r>
              <a:rPr lang="en-US" dirty="0" smtClean="0"/>
              <a:t> </a:t>
            </a:r>
            <a:r>
              <a:rPr lang="en-US" dirty="0" err="1" smtClean="0"/>
              <a:t>anteriormente</a:t>
            </a:r>
            <a:r>
              <a:rPr lang="en-US" dirty="0" smtClean="0"/>
              <a:t> </a:t>
            </a:r>
            <a:r>
              <a:rPr lang="en-US" dirty="0" err="1" smtClean="0"/>
              <a:t>contratadas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demás</a:t>
            </a:r>
            <a:r>
              <a:rPr lang="en-US" dirty="0" smtClean="0"/>
              <a:t> </a:t>
            </a:r>
            <a:r>
              <a:rPr lang="en-US" dirty="0" err="1" smtClean="0"/>
              <a:t>recursos</a:t>
            </a:r>
            <a:r>
              <a:rPr lang="en-US" dirty="0" smtClean="0"/>
              <a:t> son </a:t>
            </a:r>
            <a:r>
              <a:rPr lang="en-US" dirty="0" err="1" smtClean="0"/>
              <a:t>fijos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corto</a:t>
            </a:r>
            <a:r>
              <a:rPr lang="en-US" dirty="0" smtClean="0"/>
              <a:t> </a:t>
            </a:r>
            <a:r>
              <a:rPr lang="en-US" dirty="0" err="1" smtClean="0"/>
              <a:t>plazo</a:t>
            </a:r>
            <a:r>
              <a:rPr lang="en-US" dirty="0" smtClean="0"/>
              <a:t> (</a:t>
            </a:r>
            <a:r>
              <a:rPr lang="en-US" dirty="0" err="1" smtClean="0"/>
              <a:t>trabajo</a:t>
            </a:r>
            <a:r>
              <a:rPr lang="en-US" dirty="0" smtClean="0"/>
              <a:t>, </a:t>
            </a:r>
            <a:r>
              <a:rPr lang="en-US" dirty="0" err="1" smtClean="0"/>
              <a:t>tierra</a:t>
            </a:r>
            <a:r>
              <a:rPr lang="en-US" dirty="0" smtClean="0"/>
              <a:t>).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Intuición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Cocineros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cocina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Semillas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un </a:t>
            </a:r>
            <a:r>
              <a:rPr lang="en-US" dirty="0" err="1" smtClean="0"/>
              <a:t>macetero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6147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Berlin_DIW_2013</Template>
  <TotalTime>91</TotalTime>
  <Words>668</Words>
  <Application>Microsoft Office PowerPoint</Application>
  <PresentationFormat>Presentación en pantalla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Intermedio</vt:lpstr>
      <vt:lpstr>Comportamiento del productor</vt:lpstr>
      <vt:lpstr>¿Qué guía el comportamiento del productor?</vt:lpstr>
      <vt:lpstr>Principio del coste mínimo</vt:lpstr>
      <vt:lpstr>Ejemplo</vt:lpstr>
      <vt:lpstr>¿Qué tecnología es más intensiva en capital?</vt:lpstr>
      <vt:lpstr>¿Cuál es la mejor tecnología para cada nivel de producción?</vt:lpstr>
      <vt:lpstr>¿Cómo elegir la combinación óptima de recursos?</vt:lpstr>
      <vt:lpstr>¿Cómo elegir la combinación óptima de recursos?</vt:lpstr>
      <vt:lpstr>La productividad marginal es decreciente</vt:lpstr>
      <vt:lpstr>¿Cuantos trabajadores contrataremos?</vt:lpstr>
      <vt:lpstr>¿Cuánto capital debemos usar?</vt:lpstr>
      <vt:lpstr>Condición de coste mínimo</vt:lpstr>
      <vt:lpstr>Interpretación de la condición de coste mínimo</vt:lpstr>
      <vt:lpstr>Interpretación de la condición de coste mínimo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Producers behaviour</dc:title>
  <dc:creator>JAC</dc:creator>
  <cp:lastModifiedBy>user</cp:lastModifiedBy>
  <cp:revision>11</cp:revision>
  <dcterms:created xsi:type="dcterms:W3CDTF">2015-03-08T12:39:15Z</dcterms:created>
  <dcterms:modified xsi:type="dcterms:W3CDTF">2016-03-01T09:56:14Z</dcterms:modified>
</cp:coreProperties>
</file>